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92" r:id="rId4"/>
    <p:sldId id="260" r:id="rId5"/>
    <p:sldId id="261" r:id="rId6"/>
    <p:sldId id="258" r:id="rId7"/>
    <p:sldId id="264" r:id="rId8"/>
    <p:sldId id="263" r:id="rId9"/>
    <p:sldId id="278" r:id="rId10"/>
    <p:sldId id="265" r:id="rId11"/>
    <p:sldId id="267" r:id="rId12"/>
    <p:sldId id="269" r:id="rId13"/>
    <p:sldId id="270" r:id="rId14"/>
    <p:sldId id="268" r:id="rId15"/>
    <p:sldId id="271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74" r:id="rId28"/>
    <p:sldId id="273" r:id="rId29"/>
    <p:sldId id="257" r:id="rId30"/>
    <p:sldId id="272" r:id="rId31"/>
    <p:sldId id="276" r:id="rId32"/>
    <p:sldId id="277" r:id="rId33"/>
    <p:sldId id="275" r:id="rId34"/>
    <p:sldId id="279" r:id="rId35"/>
    <p:sldId id="28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50038"/>
    <a:srgbClr val="94F9FC"/>
    <a:srgbClr val="C8B329"/>
    <a:srgbClr val="FFE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6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68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53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5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33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3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04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13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4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23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9F561-C9D2-7941-A867-E04CE2B9E1A9}" type="datetimeFigureOut">
              <a:rPr lang="en-US" smtClean="0"/>
              <a:t>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62E5C-23CE-414C-A6D7-7CE80B10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2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gif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iskowal/q" TargetMode="External"/><Relationship Id="rId4" Type="http://schemas.openxmlformats.org/officeDocument/2006/relationships/hyperlink" Target="https://github.com/tildeio/rsvp.js" TargetMode="External"/><Relationship Id="rId5" Type="http://schemas.openxmlformats.org/officeDocument/2006/relationships/hyperlink" Target="https://github.com/FuturesJS/FuturesJS" TargetMode="External"/><Relationship Id="rId6" Type="http://schemas.openxmlformats.org/officeDocument/2006/relationships/hyperlink" Target="https://github.com/kriszyp/promised-io" TargetMode="External"/><Relationship Id="rId7" Type="http://schemas.openxmlformats.org/officeDocument/2006/relationships/hyperlink" Target="https://github.com/baconjs/bacon.js" TargetMode="External"/><Relationship Id="rId8" Type="http://schemas.openxmlformats.org/officeDocument/2006/relationships/hyperlink" Target="http://eliperelman.com/fn.js/" TargetMode="External"/><Relationship Id="rId9" Type="http://schemas.openxmlformats.org/officeDocument/2006/relationships/hyperlink" Target="http://fitzgen.github.io/wu.js/" TargetMode="External"/><Relationship Id="rId10" Type="http://schemas.openxmlformats.org/officeDocument/2006/relationships/hyperlink" Target="https://github.com/leoasis/fnky" TargetMode="External"/><Relationship Id="rId11" Type="http://schemas.openxmlformats.org/officeDocument/2006/relationships/hyperlink" Target="http://preludel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3svKOdZijA" TargetMode="External"/><Relationship Id="rId4" Type="http://schemas.openxmlformats.org/officeDocument/2006/relationships/hyperlink" Target="http://www.infoq.com/articles/surviving-asynchronous-programming-in-javascript" TargetMode="External"/><Relationship Id="rId5" Type="http://schemas.openxmlformats.org/officeDocument/2006/relationships/hyperlink" Target="https://blog.jcoglan.com/2013/03/30/callbacks-are-imperative-promises-are-functional-nodes-biggest-missed-opportunity/" TargetMode="External"/><Relationship Id="rId6" Type="http://schemas.openxmlformats.org/officeDocument/2006/relationships/hyperlink" Target="http://wiki.commonjs.org/wiki/Promises/A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67" y="474177"/>
            <a:ext cx="5969000" cy="1470025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PROGRAMACION </a:t>
            </a:r>
            <a:r>
              <a:rPr lang="en-US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funcional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1" y="831581"/>
            <a:ext cx="4030133" cy="1347164"/>
          </a:xfrm>
        </p:spPr>
        <p:txBody>
          <a:bodyPr>
            <a:normAutofit/>
          </a:bodyPr>
          <a:lstStyle/>
          <a:p>
            <a:pPr algn="l"/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HelveticaNeueLT Std Cn"/>
                <a:cs typeface="HelveticaNeueLT Std Cn"/>
              </a:rPr>
              <a:t>Por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HelveticaNeueLT Std Cn"/>
                <a:cs typeface="HelveticaNeueLT Std Cn"/>
              </a:rPr>
              <a:t>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HelveticaNeueLT Std Cn"/>
                <a:cs typeface="HelveticaNeueLT Std Cn"/>
              </a:rPr>
              <a:t>qué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HelveticaNeueLT Std Cn"/>
                <a:cs typeface="HelveticaNeueLT Std Cn"/>
              </a:rPr>
              <a:t>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HelveticaNeueLT Std Cn"/>
                <a:cs typeface="HelveticaNeueLT Std Cn"/>
              </a:rPr>
              <a:t>debería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HelveticaNeueLT Std Cn"/>
                <a:cs typeface="HelveticaNeueLT Std Cn"/>
              </a:rPr>
              <a:t>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HelveticaNeueLT Std Cn"/>
                <a:cs typeface="HelveticaNeueLT Std Cn"/>
              </a:rPr>
              <a:t>interesarte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HelveticaNeueLT Std Cn"/>
                <a:cs typeface="HelveticaNeueLT Std Cn"/>
              </a:rPr>
              <a:t>?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3618394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708" y="1720473"/>
            <a:ext cx="2808245" cy="358928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desmitifica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12" name="Picture 11" descr="spaceball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708" y="1720473"/>
            <a:ext cx="2808245" cy="358928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desmitifica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69925" y="2552673"/>
            <a:ext cx="1974964" cy="11547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Rick Hickey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(</a:t>
            </a:r>
            <a:r>
              <a:rPr lang="en-US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clojure</a:t>
            </a: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)</a:t>
            </a:r>
            <a:endParaRPr lang="en-US" dirty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12" name="Picture 11" descr="spaceball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5655" y="4279448"/>
            <a:ext cx="3023076" cy="1030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72" y="3864215"/>
            <a:ext cx="2313061" cy="241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9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scalabilidad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0" y="2157436"/>
            <a:ext cx="9144000" cy="240045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40000"/>
              </a:lnSpc>
              <a:buNone/>
            </a:pPr>
            <a:r>
              <a:rPr lang="en-US" sz="90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B   M</a:t>
            </a:r>
            <a:r>
              <a:rPr lang="en-US" sz="6600" dirty="0">
                <a:solidFill>
                  <a:schemeClr val="bg1"/>
                </a:solidFill>
                <a:latin typeface="HelveticaNeueLT Std Cn"/>
                <a:cs typeface="HelveticaNeueLT Std Cn"/>
              </a:rPr>
              <a:t> </a:t>
            </a:r>
            <a:r>
              <a:rPr lang="en-US" sz="66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  </a:t>
            </a:r>
            <a:r>
              <a:rPr lang="en-US" sz="90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H</a:t>
            </a:r>
            <a:r>
              <a:rPr lang="en-US" sz="7100" dirty="0">
                <a:solidFill>
                  <a:schemeClr val="bg1"/>
                </a:solidFill>
                <a:latin typeface="HelveticaNeueLT Std Cn"/>
                <a:cs typeface="HelveticaNeueLT Std Cn"/>
              </a:rPr>
              <a:t> </a:t>
            </a:r>
            <a:r>
              <a:rPr lang="en-US" sz="71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     </a:t>
            </a:r>
            <a:r>
              <a:rPr lang="en-US" sz="90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          </a:t>
            </a:r>
            <a:endParaRPr lang="en-US" sz="96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857250" indent="-857250" algn="ctr">
              <a:lnSpc>
                <a:spcPct val="140000"/>
              </a:lnSpc>
            </a:pPr>
            <a:endParaRPr lang="en-US" sz="90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857250" indent="-857250" algn="ctr">
              <a:lnSpc>
                <a:spcPct val="140000"/>
              </a:lnSpc>
            </a:pPr>
            <a:endParaRPr lang="en-US" sz="77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457200" indent="-457200" algn="ctr"/>
            <a:endParaRPr lang="en-US" dirty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92108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scalabilidad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2157436"/>
            <a:ext cx="9144000" cy="240045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40000"/>
              </a:lnSpc>
              <a:buNone/>
            </a:pPr>
            <a:r>
              <a:rPr lang="en-US" sz="90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B</a:t>
            </a:r>
            <a:r>
              <a:rPr lang="en-US" sz="66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uy</a:t>
            </a:r>
            <a:r>
              <a:rPr lang="en-US" sz="90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M</a:t>
            </a:r>
            <a:r>
              <a:rPr lang="en-US" sz="66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ore</a:t>
            </a:r>
            <a:r>
              <a:rPr lang="en-US" sz="9000" dirty="0">
                <a:solidFill>
                  <a:schemeClr val="bg1"/>
                </a:solidFill>
                <a:latin typeface="HelveticaNeueLT Std Cn"/>
                <a:cs typeface="HelveticaNeueLT Std Cn"/>
              </a:rPr>
              <a:t> </a:t>
            </a:r>
            <a:r>
              <a:rPr lang="en-US" sz="90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H</a:t>
            </a:r>
            <a:r>
              <a:rPr lang="en-US" sz="71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ardware</a:t>
            </a:r>
            <a:r>
              <a:rPr lang="en-US" sz="90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          </a:t>
            </a:r>
            <a:endParaRPr lang="en-US" sz="96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857250" indent="-857250" algn="ctr">
              <a:lnSpc>
                <a:spcPct val="140000"/>
              </a:lnSpc>
            </a:pPr>
            <a:endParaRPr lang="en-US" sz="90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857250" indent="-857250" algn="ctr">
              <a:lnSpc>
                <a:spcPct val="140000"/>
              </a:lnSpc>
            </a:pPr>
            <a:endParaRPr lang="en-US" sz="77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457200" indent="-457200" algn="ctr"/>
            <a:endParaRPr lang="en-US" dirty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2136949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scalabilidad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88" y="1227666"/>
            <a:ext cx="5338276" cy="531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49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scalabilidad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2157436"/>
            <a:ext cx="9144000" cy="240045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40000"/>
              </a:lnSpc>
              <a:buNone/>
            </a:pPr>
            <a:r>
              <a:rPr lang="en-US" sz="90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L</a:t>
            </a:r>
            <a:r>
              <a:rPr lang="en-US" sz="66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aunch</a:t>
            </a:r>
            <a:r>
              <a:rPr lang="en-US" sz="90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M</a:t>
            </a:r>
            <a:r>
              <a:rPr lang="en-US" sz="66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ore</a:t>
            </a:r>
            <a:r>
              <a:rPr lang="en-US" sz="9000" dirty="0">
                <a:solidFill>
                  <a:schemeClr val="bg1"/>
                </a:solidFill>
                <a:latin typeface="HelveticaNeueLT Std Cn"/>
                <a:cs typeface="HelveticaNeueLT Std Cn"/>
              </a:rPr>
              <a:t> </a:t>
            </a:r>
            <a:r>
              <a:rPr lang="en-US" sz="90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I</a:t>
            </a:r>
            <a:r>
              <a:rPr lang="en-US" sz="71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nstances</a:t>
            </a:r>
            <a:r>
              <a:rPr lang="en-US" sz="90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          </a:t>
            </a:r>
            <a:endParaRPr lang="en-US" sz="96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857250" indent="-857250" algn="ctr">
              <a:lnSpc>
                <a:spcPct val="140000"/>
              </a:lnSpc>
            </a:pPr>
            <a:endParaRPr lang="en-US" sz="90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857250" indent="-857250" algn="ctr">
              <a:lnSpc>
                <a:spcPct val="140000"/>
              </a:lnSpc>
            </a:pPr>
            <a:endParaRPr lang="en-US" sz="77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457200" indent="-457200" algn="ctr"/>
            <a:endParaRPr lang="en-US" dirty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377340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9" y="0"/>
            <a:ext cx="9162820" cy="6870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221" y="2186512"/>
            <a:ext cx="8748889" cy="268994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E233"/>
                </a:solidFill>
                <a:latin typeface="Back to the future 2002"/>
                <a:cs typeface="Back to the future 2002"/>
              </a:rPr>
              <a:t>f</a:t>
            </a:r>
            <a:r>
              <a:rPr lang="en-US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p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 en </a:t>
            </a:r>
            <a:r>
              <a:rPr lang="en-US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estado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 </a:t>
            </a:r>
            <a:r>
              <a:rPr lang="en-US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puro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/>
            </a:r>
            <a:b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</a:b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(Y TB EN JAVASCRIPT)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</p:spTree>
    <p:extLst>
      <p:ext uri="{BB962C8B-B14F-4D97-AF65-F5344CB8AC3E}">
        <p14:creationId xmlns:p14="http://schemas.microsoft.com/office/powerpoint/2010/main" val="381788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E233"/>
                </a:solidFill>
                <a:latin typeface="Back to the future 2002"/>
                <a:cs typeface="Back to the future 2002"/>
              </a:rPr>
              <a:t>l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exical scope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4829"/>
            <a:ext cx="7465623" cy="33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38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E233"/>
                </a:solidFill>
                <a:latin typeface="Back to the future 2002"/>
                <a:cs typeface="Back to the future 2002"/>
              </a:rPr>
              <a:t>l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exical scope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4829"/>
            <a:ext cx="7465623" cy="33285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85800" y="480128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Andale Mono"/>
                <a:cs typeface="Andale Mono"/>
              </a:rPr>
              <a:t>v</a:t>
            </a:r>
            <a:r>
              <a:rPr lang="en-US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ar</a:t>
            </a:r>
            <a:r>
              <a:rPr lang="en-US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 x = 2, y = 3;</a:t>
            </a:r>
          </a:p>
          <a:p>
            <a:r>
              <a:rPr lang="en-US" sz="2000" dirty="0">
                <a:solidFill>
                  <a:srgbClr val="FFFFFF"/>
                </a:solidFill>
                <a:latin typeface="Andale Mono"/>
                <a:cs typeface="Andale Mono"/>
              </a:rPr>
              <a:t>f</a:t>
            </a:r>
            <a:r>
              <a:rPr lang="en-US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unction </a:t>
            </a:r>
            <a:r>
              <a:rPr lang="en-US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someAdd</a:t>
            </a:r>
            <a:r>
              <a:rPr lang="en-US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() {</a:t>
            </a:r>
          </a:p>
          <a:p>
            <a:r>
              <a:rPr lang="en-US" sz="2000" dirty="0">
                <a:solidFill>
                  <a:srgbClr val="FFFFFF"/>
                </a:solidFill>
                <a:latin typeface="Andale Mono"/>
                <a:cs typeface="Andale Mono"/>
              </a:rPr>
              <a:t>	</a:t>
            </a:r>
            <a:r>
              <a:rPr lang="en-US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var</a:t>
            </a:r>
            <a:r>
              <a:rPr lang="en-US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 x = 4;</a:t>
            </a:r>
          </a:p>
          <a:p>
            <a:r>
              <a:rPr lang="en-US" sz="2000" dirty="0">
                <a:solidFill>
                  <a:srgbClr val="FFFFFF"/>
                </a:solidFill>
                <a:latin typeface="Andale Mono"/>
                <a:cs typeface="Andale Mono"/>
              </a:rPr>
              <a:t>	</a:t>
            </a:r>
            <a:r>
              <a:rPr lang="en-US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return x + y;</a:t>
            </a:r>
          </a:p>
          <a:p>
            <a:r>
              <a:rPr lang="en-US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someAdd</a:t>
            </a:r>
            <a:r>
              <a:rPr lang="en-US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();</a:t>
            </a:r>
            <a:endParaRPr lang="en-US" sz="2000" dirty="0">
              <a:solidFill>
                <a:srgbClr val="FFFFFF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0523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259436"/>
            <a:ext cx="91440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closures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689100"/>
            <a:ext cx="8394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10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9" y="0"/>
            <a:ext cx="9162820" cy="6870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25" y="2761621"/>
            <a:ext cx="6839481" cy="1470025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MOTIVACION DE</a:t>
            </a:r>
            <a:b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</a:br>
            <a:r>
              <a:rPr lang="en-US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esta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 </a:t>
            </a:r>
            <a:r>
              <a:rPr lang="en-US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charla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3113" y="2222432"/>
            <a:ext cx="6400800" cy="592494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FFFFFF"/>
                </a:solidFill>
                <a:latin typeface="HelveticaNeueLT Std Cn"/>
                <a:cs typeface="HelveticaNeueLT Std Cn"/>
              </a:rPr>
              <a:t>Antes de </a:t>
            </a:r>
            <a:r>
              <a:rPr lang="en-US" dirty="0" err="1" smtClean="0">
                <a:solidFill>
                  <a:srgbClr val="FFFFFF"/>
                </a:solidFill>
                <a:latin typeface="HelveticaNeueLT Std Cn"/>
                <a:cs typeface="HelveticaNeueLT Std Cn"/>
              </a:rPr>
              <a:t>arrancar</a:t>
            </a:r>
            <a:r>
              <a:rPr lang="en-US" dirty="0" smtClean="0">
                <a:solidFill>
                  <a:srgbClr val="FFFFFF"/>
                </a:solidFill>
                <a:latin typeface="HelveticaNeueLT Std Cn"/>
                <a:cs typeface="HelveticaNeueLT Std Cn"/>
              </a:rPr>
              <a:t>…</a:t>
            </a:r>
            <a:endParaRPr lang="en-US" dirty="0">
              <a:solidFill>
                <a:srgbClr val="FFFFFF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241486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259436"/>
            <a:ext cx="91440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closures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689100"/>
            <a:ext cx="8394700" cy="11557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3702" y="3484699"/>
            <a:ext cx="7456380" cy="2462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2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http.get</a:t>
            </a:r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(“</a:t>
            </a:r>
            <a:r>
              <a:rPr lang="tr-TR" sz="22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www.google.com</a:t>
            </a:r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, </a:t>
            </a:r>
            <a:r>
              <a:rPr lang="tr-TR" sz="22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function</a:t>
            </a:r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 (</a:t>
            </a:r>
            <a:r>
              <a:rPr lang="tr-TR" sz="22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res</a:t>
            </a:r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      ....</a:t>
            </a:r>
          </a:p>
          <a:p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      </a:t>
            </a:r>
            <a:r>
              <a:rPr lang="tr-TR" sz="22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res.on</a:t>
            </a:r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('data', </a:t>
            </a:r>
            <a:r>
              <a:rPr lang="tr-TR" sz="22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function</a:t>
            </a:r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(</a:t>
            </a:r>
            <a:r>
              <a:rPr lang="tr-TR" sz="22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chunk</a:t>
            </a:r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        ...</a:t>
            </a:r>
          </a:p>
          <a:p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      }).on('</a:t>
            </a:r>
            <a:r>
              <a:rPr lang="tr-TR" sz="22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end</a:t>
            </a:r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', </a:t>
            </a:r>
            <a:r>
              <a:rPr lang="tr-TR" sz="22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function</a:t>
            </a:r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() {</a:t>
            </a:r>
          </a:p>
          <a:p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        .....</a:t>
            </a:r>
          </a:p>
          <a:p>
            <a:r>
              <a:rPr lang="tr-TR" sz="2200" dirty="0" smtClean="0">
                <a:solidFill>
                  <a:srgbClr val="FFFFFF"/>
                </a:solidFill>
                <a:latin typeface="Andale Mono"/>
                <a:cs typeface="Andale Mono"/>
              </a:rPr>
              <a:t>      });</a:t>
            </a:r>
            <a:endParaRPr lang="en-US" sz="2200" dirty="0">
              <a:solidFill>
                <a:srgbClr val="FFFFFF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360746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259436"/>
            <a:ext cx="91440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E233"/>
                </a:solidFill>
                <a:latin typeface="Back to the future 2002"/>
                <a:cs typeface="Back to the future 2002"/>
              </a:rPr>
              <a:t>f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irst order functions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25" y="982817"/>
            <a:ext cx="5616925" cy="10212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09" y="1759770"/>
            <a:ext cx="4810068" cy="13068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54" y="2932950"/>
            <a:ext cx="4750531" cy="837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7" y="3670839"/>
            <a:ext cx="8711539" cy="9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02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259436"/>
            <a:ext cx="91440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E233"/>
                </a:solidFill>
                <a:latin typeface="Back to the future 2002"/>
                <a:cs typeface="Back to the future 2002"/>
              </a:rPr>
              <a:t>f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irst order functions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25" y="982817"/>
            <a:ext cx="5616925" cy="10212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09" y="1759770"/>
            <a:ext cx="4810068" cy="13068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54" y="2932950"/>
            <a:ext cx="4750531" cy="837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77" y="3670839"/>
            <a:ext cx="8711539" cy="9722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4184" y="4895587"/>
            <a:ext cx="3518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ndale Mono"/>
                <a:cs typeface="Andale Mono"/>
              </a:rPr>
              <a:t>fn.apply</a:t>
            </a:r>
            <a:endParaRPr lang="en-US" sz="320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Andale Mono"/>
                <a:cs typeface="Andale Mono"/>
              </a:rPr>
              <a:t>_.map… 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Andale Mono"/>
                <a:cs typeface="Andale Mono"/>
              </a:rPr>
              <a:t>_.compose</a:t>
            </a:r>
            <a:endParaRPr lang="en-US" sz="320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4046981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currying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98" y="1409084"/>
            <a:ext cx="7296482" cy="1028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92" y="2287419"/>
            <a:ext cx="6580456" cy="203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81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currying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98" y="1409084"/>
            <a:ext cx="7296482" cy="1028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92" y="2287419"/>
            <a:ext cx="6580456" cy="20339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36477" y="5133695"/>
            <a:ext cx="35181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ndale Mono"/>
                <a:cs typeface="Andale Mono"/>
              </a:rPr>
              <a:t>_.partial… </a:t>
            </a:r>
            <a:endParaRPr lang="en-US" sz="320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33377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E233"/>
                </a:solidFill>
                <a:latin typeface="Back to the future 2002"/>
                <a:cs typeface="Back to the future 2002"/>
              </a:rPr>
              <a:t>c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ode as data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24" y="3430819"/>
            <a:ext cx="8715168" cy="5983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23" y="1708112"/>
            <a:ext cx="8715168" cy="138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2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E233"/>
                </a:solidFill>
                <a:latin typeface="Back to the future 2002"/>
                <a:cs typeface="Back to the future 2002"/>
              </a:rPr>
              <a:t>c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ode as data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24" y="3430819"/>
            <a:ext cx="8715168" cy="5983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23" y="1708112"/>
            <a:ext cx="8715168" cy="13869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85800" y="4290307"/>
            <a:ext cx="4572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{"menu": {</a:t>
            </a:r>
          </a:p>
          <a:p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  "id":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file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",</a:t>
            </a:r>
          </a:p>
          <a:p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 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value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":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File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",</a:t>
            </a:r>
          </a:p>
          <a:p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 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popup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": {</a:t>
            </a:r>
          </a:p>
          <a:p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   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menuitem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": [</a:t>
            </a:r>
          </a:p>
          <a:p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      {"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value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": "New",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onclick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":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CreateNewDoc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()"},</a:t>
            </a:r>
          </a:p>
          <a:p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      {"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value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": "Open",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onclick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":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OpenDoc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()"},</a:t>
            </a:r>
          </a:p>
          <a:p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      {"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value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":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Close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",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onclick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": "</a:t>
            </a:r>
            <a:r>
              <a:rPr lang="fi-FI" sz="2000" dirty="0" err="1" smtClean="0">
                <a:solidFill>
                  <a:srgbClr val="FFFFFF"/>
                </a:solidFill>
                <a:latin typeface="Andale Mono"/>
                <a:cs typeface="Andale Mono"/>
              </a:rPr>
              <a:t>CloseDoc</a:t>
            </a:r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()"}</a:t>
            </a:r>
          </a:p>
          <a:p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    ]</a:t>
            </a:r>
          </a:p>
          <a:p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fi-FI" sz="2000" dirty="0" smtClean="0">
                <a:solidFill>
                  <a:srgbClr val="FFFFFF"/>
                </a:solidFill>
                <a:latin typeface="Andale Mono"/>
                <a:cs typeface="Andale Mono"/>
              </a:rPr>
              <a:t>}}</a:t>
            </a:r>
            <a:endParaRPr lang="en-US" sz="2000" dirty="0">
              <a:solidFill>
                <a:srgbClr val="FFFFFF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45452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9" y="0"/>
            <a:ext cx="9162820" cy="68702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9144000" cy="49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9" y="0"/>
            <a:ext cx="9162820" cy="6870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53401"/>
            <a:ext cx="7772400" cy="1284821"/>
          </a:xfrm>
        </p:spPr>
        <p:txBody>
          <a:bodyPr>
            <a:normAutofit/>
          </a:bodyPr>
          <a:lstStyle/>
          <a:p>
            <a:r>
              <a:rPr lang="en-US" sz="5500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conclusiones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</p:spTree>
    <p:extLst>
      <p:ext uri="{BB962C8B-B14F-4D97-AF65-F5344CB8AC3E}">
        <p14:creationId xmlns:p14="http://schemas.microsoft.com/office/powerpoint/2010/main" val="3283334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76" y="565682"/>
            <a:ext cx="58547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70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9" y="0"/>
            <a:ext cx="9162820" cy="6870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25" y="2761621"/>
            <a:ext cx="6839481" cy="1470025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DEFINICION</a:t>
            </a:r>
            <a:b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</a:b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semi-formal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3113" y="2222432"/>
            <a:ext cx="6400800" cy="592494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FFFFFF"/>
                </a:solidFill>
                <a:latin typeface="HelveticaNeueLT Std Cn"/>
                <a:cs typeface="HelveticaNeueLT Std Cn"/>
              </a:rPr>
              <a:t>Antes de </a:t>
            </a:r>
            <a:r>
              <a:rPr lang="en-US" dirty="0" err="1" smtClean="0">
                <a:solidFill>
                  <a:srgbClr val="FFFFFF"/>
                </a:solidFill>
                <a:latin typeface="HelveticaNeueLT Std Cn"/>
                <a:cs typeface="HelveticaNeueLT Std Cn"/>
              </a:rPr>
              <a:t>arrancar</a:t>
            </a:r>
            <a:r>
              <a:rPr lang="en-US" dirty="0" smtClean="0">
                <a:solidFill>
                  <a:srgbClr val="FFFFFF"/>
                </a:solidFill>
                <a:latin typeface="HelveticaNeueLT Std Cn"/>
                <a:cs typeface="HelveticaNeueLT Std Cn"/>
              </a:rPr>
              <a:t>…</a:t>
            </a:r>
            <a:endParaRPr lang="en-US" dirty="0">
              <a:solidFill>
                <a:srgbClr val="FFFFFF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3767702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85800" y="259436"/>
            <a:ext cx="7772400" cy="121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lenguages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81000" y="1905001"/>
            <a:ext cx="8763000" cy="35560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en-US" sz="44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Static: ML (</a:t>
            </a:r>
            <a:r>
              <a:rPr lang="en-US" sz="4400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primero</a:t>
            </a:r>
            <a:r>
              <a:rPr lang="en-US" sz="44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), Haskell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44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Dynamic</a:t>
            </a:r>
            <a:r>
              <a:rPr lang="en-US" sz="44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: Racket, </a:t>
            </a:r>
            <a:r>
              <a:rPr lang="en-US" sz="4400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Clojure</a:t>
            </a:r>
            <a:r>
              <a:rPr lang="en-US" sz="44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, Scheme </a:t>
            </a:r>
            <a:r>
              <a:rPr lang="en-US" sz="22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(i.e. un Lisp)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4400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Scala</a:t>
            </a:r>
            <a:r>
              <a:rPr lang="en-US" sz="44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???</a:t>
            </a:r>
          </a:p>
          <a:p>
            <a:pPr marL="457200" indent="-457200"/>
            <a:endParaRPr lang="en-US" dirty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3869731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85800" y="259436"/>
            <a:ext cx="7772400" cy="1089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librerias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81000" y="1905000"/>
            <a:ext cx="8763000" cy="4143375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Q (</a:t>
            </a:r>
            <a:r>
              <a:rPr lang="pl-PL" dirty="0" smtClean="0">
                <a:solidFill>
                  <a:schemeClr val="bg1"/>
                </a:solidFill>
                <a:latin typeface="HelveticaNeueLT Std Cn"/>
                <a:cs typeface="HelveticaNeueLT Std Cn"/>
                <a:hlinkClick r:id="rId3"/>
              </a:rPr>
              <a:t>https://github.com/kriskowal/q</a:t>
            </a:r>
            <a:r>
              <a:rPr lang="pl-PL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)</a:t>
            </a:r>
          </a:p>
          <a:p>
            <a:pPr marL="0" indent="0">
              <a:buNone/>
            </a:pPr>
            <a:r>
              <a:rPr lang="pl-PL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RSVP (</a:t>
            </a: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  <a:hlinkClick r:id="rId4"/>
              </a:rPr>
              <a:t>https://github.com/tildeio/rsvp.js</a:t>
            </a: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)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FutureJS</a:t>
            </a: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(</a:t>
            </a: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  <a:hlinkClick r:id="rId5"/>
              </a:rPr>
              <a:t>https://github.com/FuturesJS/FuturesJS</a:t>
            </a: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Promised-</a:t>
            </a:r>
            <a:r>
              <a:rPr lang="en-US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io</a:t>
            </a: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(</a:t>
            </a:r>
            <a:r>
              <a:rPr lang="pl-PL" dirty="0" smtClean="0">
                <a:solidFill>
                  <a:schemeClr val="bg1"/>
                </a:solidFill>
                <a:latin typeface="HelveticaNeueLT Std Cn"/>
                <a:cs typeface="HelveticaNeueLT Std Cn"/>
                <a:hlinkClick r:id="rId6"/>
              </a:rPr>
              <a:t>https://github.com/kriszyp/promised-io</a:t>
            </a:r>
            <a:r>
              <a:rPr lang="pl-PL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)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Bacon</a:t>
            </a:r>
            <a:r>
              <a:rPr lang="is-I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(</a:t>
            </a:r>
            <a:r>
              <a:rPr lang="hr-HR" dirty="0">
                <a:solidFill>
                  <a:schemeClr val="bg1"/>
                </a:solidFill>
                <a:latin typeface="HelveticaNeueLT Std Cn"/>
                <a:cs typeface="HelveticaNeueLT Std Cn"/>
                <a:hlinkClick r:id="rId7"/>
              </a:rPr>
              <a:t>https://github.com/baconjs/</a:t>
            </a:r>
            <a:r>
              <a:rPr lang="hr-HR" dirty="0" smtClean="0">
                <a:solidFill>
                  <a:schemeClr val="bg1"/>
                </a:solidFill>
                <a:latin typeface="HelveticaNeueLT Std Cn"/>
                <a:cs typeface="HelveticaNeueLT Std Cn"/>
                <a:hlinkClick r:id="rId7"/>
              </a:rPr>
              <a:t>bacon.js</a:t>
            </a:r>
            <a:r>
              <a:rPr lang="hr-HR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)</a:t>
            </a:r>
            <a:endParaRPr lang="pl-PL" dirty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  <a:latin typeface="HelveticaNeueLT Std Cn"/>
                <a:cs typeface="HelveticaNeueLT Std Cn"/>
              </a:rPr>
              <a:t>Fn.js</a:t>
            </a:r>
            <a:r>
              <a:rPr lang="pl-PL" dirty="0">
                <a:solidFill>
                  <a:schemeClr val="bg1"/>
                </a:solidFill>
                <a:latin typeface="HelveticaNeueLT Std Cn"/>
                <a:cs typeface="HelveticaNeueLT Std Cn"/>
              </a:rPr>
              <a:t>(</a:t>
            </a:r>
            <a:r>
              <a:rPr lang="is-IS" dirty="0">
                <a:solidFill>
                  <a:schemeClr val="bg1"/>
                </a:solidFill>
                <a:latin typeface="HelveticaNeueLT Std Cn"/>
                <a:cs typeface="HelveticaNeueLT Std Cn"/>
                <a:hlinkClick r:id="rId8"/>
              </a:rPr>
              <a:t>http://eliperelman.com/fn.js/</a:t>
            </a:r>
            <a:r>
              <a:rPr lang="is-IS" dirty="0">
                <a:solidFill>
                  <a:schemeClr val="bg1"/>
                </a:solidFill>
                <a:latin typeface="HelveticaNeueLT Std Cn"/>
                <a:cs typeface="HelveticaNeueLT Std Cn"/>
              </a:rPr>
              <a:t>)</a:t>
            </a:r>
          </a:p>
          <a:p>
            <a:pPr marL="0" indent="0">
              <a:buNone/>
            </a:pPr>
            <a:r>
              <a:rPr lang="is-I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Wu </a:t>
            </a:r>
            <a:r>
              <a:rPr lang="is-I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(</a:t>
            </a:r>
            <a:r>
              <a:rPr lang="pl-PL" dirty="0" smtClean="0">
                <a:solidFill>
                  <a:schemeClr val="bg1"/>
                </a:solidFill>
                <a:latin typeface="HelveticaNeueLT Std Cn"/>
                <a:cs typeface="HelveticaNeueLT Std Cn"/>
                <a:hlinkClick r:id="rId9"/>
              </a:rPr>
              <a:t>http://fitzgen.github.io/wu.js/</a:t>
            </a:r>
            <a:r>
              <a:rPr lang="pl-PL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)</a:t>
            </a:r>
          </a:p>
          <a:p>
            <a:pPr marL="0" indent="0">
              <a:buNone/>
            </a:pPr>
            <a:r>
              <a:rPr lang="pl-PL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Fnky</a:t>
            </a:r>
            <a:r>
              <a:rPr lang="pl-PL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(</a:t>
            </a:r>
            <a:r>
              <a:rPr lang="is-IS" dirty="0" smtClean="0">
                <a:solidFill>
                  <a:schemeClr val="bg1"/>
                </a:solidFill>
                <a:latin typeface="HelveticaNeueLT Std Cn"/>
                <a:cs typeface="HelveticaNeueLT Std Cn"/>
                <a:hlinkClick r:id="rId10"/>
              </a:rPr>
              <a:t>https://github.com/leoasis/fnky</a:t>
            </a:r>
            <a:r>
              <a:rPr lang="is-I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)</a:t>
            </a:r>
          </a:p>
          <a:p>
            <a:pPr marL="0" indent="0">
              <a:buNone/>
            </a:pPr>
            <a:r>
              <a:rPr lang="pl-PL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Prelude</a:t>
            </a:r>
            <a:r>
              <a:rPr lang="pl-PL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(</a:t>
            </a:r>
            <a:r>
              <a:rPr lang="ro-RO" dirty="0" smtClean="0">
                <a:solidFill>
                  <a:schemeClr val="bg1"/>
                </a:solidFill>
                <a:latin typeface="HelveticaNeueLT Std Cn"/>
                <a:cs typeface="HelveticaNeueLT Std Cn"/>
                <a:hlinkClick r:id="rId11"/>
              </a:rPr>
              <a:t>http://preludels.com/</a:t>
            </a:r>
            <a:r>
              <a:rPr lang="ro-RO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)</a:t>
            </a:r>
          </a:p>
          <a:p>
            <a:pPr marL="0" indent="0">
              <a:buNone/>
            </a:pPr>
            <a:endParaRPr lang="is-IS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>
              <a:buNone/>
            </a:pPr>
            <a:endParaRPr lang="pl-PL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355361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85800" y="259436"/>
            <a:ext cx="7772400" cy="1026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err="1">
                <a:solidFill>
                  <a:srgbClr val="FFE233"/>
                </a:solidFill>
                <a:latin typeface="Back to the future 2002"/>
                <a:cs typeface="Back to the future 2002"/>
              </a:rPr>
              <a:t>v</a:t>
            </a:r>
            <a:r>
              <a:rPr lang="en-US" sz="5500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er</a:t>
            </a:r>
            <a:r>
              <a:rPr lang="en-US" sz="5500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 y leer 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118556" y="2398889"/>
            <a:ext cx="8763000" cy="35560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s-IS" dirty="0" smtClean="0">
              <a:latin typeface="HelveticaNeueLT Std Cn"/>
              <a:cs typeface="HelveticaNeueLT Std Cn"/>
            </a:endParaRPr>
          </a:p>
          <a:p>
            <a:pPr marL="0" indent="0">
              <a:buNone/>
            </a:pPr>
            <a:endParaRPr lang="pl-PL" dirty="0" smtClean="0">
              <a:solidFill>
                <a:srgbClr val="000000"/>
              </a:solidFill>
              <a:latin typeface="HelveticaNeueLT Std Cn"/>
              <a:cs typeface="HelveticaNeueLT Std Cn"/>
            </a:endParaRPr>
          </a:p>
          <a:p>
            <a:pPr marL="0" indent="0">
              <a:buNone/>
            </a:pPr>
            <a:endParaRPr lang="en-US" dirty="0" smtClean="0">
              <a:latin typeface="HelveticaNeueLT Std Cn"/>
              <a:cs typeface="HelveticaNeueLT Std Cn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81000" y="2043291"/>
            <a:ext cx="8763000" cy="4165598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“Hey Underscore, you’re doing it wrong” </a:t>
            </a:r>
          </a:p>
          <a:p>
            <a:pPr marL="0" indent="0">
              <a:buNone/>
            </a:pPr>
            <a:r>
              <a:rPr lang="nl-NL" sz="2200" dirty="0">
                <a:solidFill>
                  <a:schemeClr val="bg1"/>
                </a:solidFill>
                <a:latin typeface="HelveticaNeueLT Std Cn"/>
                <a:cs typeface="HelveticaNeueLT Std Cn"/>
                <a:hlinkClick r:id="rId3"/>
              </a:rPr>
              <a:t>http://www.youtube.com/watch?v=m3svKOdZijA</a:t>
            </a:r>
            <a:endParaRPr lang="nl-NL" sz="2200" dirty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“How to survive asynchronous programming in JS” </a:t>
            </a:r>
          </a:p>
          <a:p>
            <a:pPr marL="0" indent="0">
              <a:buNone/>
            </a:pPr>
            <a:r>
              <a:rPr lang="pl-PL" sz="2200" dirty="0">
                <a:solidFill>
                  <a:schemeClr val="bg1"/>
                </a:solidFill>
                <a:latin typeface="HelveticaNeueLT Std Cn"/>
                <a:cs typeface="HelveticaNeueLT Std Cn"/>
                <a:hlinkClick r:id="rId4"/>
              </a:rPr>
              <a:t>http://www.infoq.com/articles/surviving-asynchronous-programming-in-javascript</a:t>
            </a:r>
            <a:endParaRPr lang="nl-NL" sz="2200" dirty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“Callbacks are imperative, Promises are Functional”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  <a:latin typeface="HelveticaNeueLT Std Cn"/>
                <a:cs typeface="HelveticaNeueLT Std Cn"/>
                <a:hlinkClick r:id="rId5"/>
              </a:rPr>
              <a:t>https://blog.jcoglan.com/2013/03/30/callbacks-are-imperative-promises-are-functional-nodes-biggest-missed-opportunity</a:t>
            </a:r>
            <a:r>
              <a:rPr lang="en-US" sz="2200" dirty="0" smtClean="0">
                <a:solidFill>
                  <a:schemeClr val="bg1"/>
                </a:solidFill>
                <a:latin typeface="HelveticaNeueLT Std Cn"/>
                <a:cs typeface="HelveticaNeueLT Std Cn"/>
                <a:hlinkClick r:id="rId5"/>
              </a:rPr>
              <a:t>/</a:t>
            </a:r>
            <a:endParaRPr lang="en-US" sz="22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HelveticaNeueLT Std Cn"/>
                <a:cs typeface="HelveticaNeueLT Std Cn"/>
              </a:rPr>
              <a:t>“Promises/A spec”</a:t>
            </a:r>
          </a:p>
          <a:p>
            <a:pPr marL="0" indent="0">
              <a:buNone/>
            </a:pPr>
            <a:r>
              <a:rPr lang="hr-HR" sz="2200" dirty="0" smtClean="0">
                <a:solidFill>
                  <a:schemeClr val="bg1"/>
                </a:solidFill>
                <a:latin typeface="HelveticaNeueLT Std Cn"/>
                <a:cs typeface="HelveticaNeueLT Std Cn"/>
                <a:hlinkClick r:id="rId6"/>
              </a:rPr>
              <a:t>http</a:t>
            </a:r>
            <a:r>
              <a:rPr lang="hr-HR" sz="2200" dirty="0">
                <a:solidFill>
                  <a:schemeClr val="bg1"/>
                </a:solidFill>
                <a:latin typeface="HelveticaNeueLT Std Cn"/>
                <a:cs typeface="HelveticaNeueLT Std Cn"/>
                <a:hlinkClick r:id="rId6"/>
              </a:rPr>
              <a:t>://wiki.commonjs.org/wiki/Promises/</a:t>
            </a:r>
            <a:r>
              <a:rPr lang="hr-HR" sz="2200" dirty="0" smtClean="0">
                <a:solidFill>
                  <a:schemeClr val="bg1"/>
                </a:solidFill>
                <a:latin typeface="HelveticaNeueLT Std Cn"/>
                <a:cs typeface="HelveticaNeueLT Std Cn"/>
                <a:hlinkClick r:id="rId6"/>
              </a:rPr>
              <a:t>A</a:t>
            </a:r>
            <a:endParaRPr lang="hr-HR" sz="22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>
              <a:buNone/>
            </a:pPr>
            <a:endParaRPr lang="nl-NL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120351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85800" y="259436"/>
            <a:ext cx="7772400" cy="1089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temas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1509889"/>
            <a:ext cx="9144000" cy="4374444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Monads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Currying/Partial/Compose/Point-free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Beneficios</a:t>
            </a: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de no </a:t>
            </a:r>
            <a:r>
              <a:rPr lang="en-US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mutar</a:t>
            </a:r>
            <a:endParaRPr lang="en-US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Promises/Futures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Subtyping/Generics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Lazyness</a:t>
            </a:r>
            <a:endParaRPr lang="en-US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Librerías</a:t>
            </a:r>
            <a:endParaRPr lang="en-US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Soporte</a:t>
            </a: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nativo</a:t>
            </a:r>
            <a:endParaRPr lang="en-US" dirty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1752482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7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5800" y="5573179"/>
            <a:ext cx="7772400" cy="1284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GRACIAS!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81322" y="0"/>
            <a:ext cx="2762678" cy="849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HelveticaNeueLT Std Cn"/>
                <a:cs typeface="HelveticaNeueLT Std Cn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HelveticaNeueLT Std Cn"/>
                <a:cs typeface="HelveticaNeueLT Std Cn"/>
              </a:rPr>
              <a:t>holden-caulfield</a:t>
            </a:r>
            <a:r>
              <a:rPr lang="en-US" dirty="0">
                <a:solidFill>
                  <a:schemeClr val="bg1"/>
                </a:solidFill>
                <a:latin typeface="HelveticaNeueLT Std Cn"/>
                <a:cs typeface="HelveticaNeueLT Std Cn"/>
              </a:rPr>
              <a:t>/</a:t>
            </a:r>
          </a:p>
          <a:p>
            <a:pPr algn="r">
              <a:lnSpc>
                <a:spcPct val="140000"/>
              </a:lnSpc>
            </a:pPr>
            <a:r>
              <a:rPr lang="en-US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@</a:t>
            </a:r>
            <a:r>
              <a:rPr lang="en-US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jpsaraceno</a:t>
            </a:r>
            <a:endParaRPr lang="en-US" dirty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11381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6593"/>
            <a:ext cx="5224681" cy="1470025"/>
          </a:xfrm>
        </p:spPr>
        <p:txBody>
          <a:bodyPr>
            <a:normAutofit/>
          </a:bodyPr>
          <a:lstStyle/>
          <a:p>
            <a:r>
              <a:rPr lang="en-US" sz="5500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AGENDA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819324" y="2037822"/>
            <a:ext cx="7387574" cy="3227824"/>
          </a:xfrm>
        </p:spPr>
        <p:txBody>
          <a:bodyPr>
            <a:normAutofit fontScale="55000" lnSpcReduction="20000"/>
          </a:bodyPr>
          <a:lstStyle/>
          <a:p>
            <a:pPr marL="857250" indent="-857250" algn="l">
              <a:lnSpc>
                <a:spcPct val="140000"/>
              </a:lnSpc>
              <a:buFont typeface="Arial"/>
              <a:buChar char="•"/>
            </a:pPr>
            <a:r>
              <a:rPr lang="en-US" sz="7700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Que</a:t>
            </a:r>
            <a:r>
              <a:rPr lang="en-US" sz="77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</a:t>
            </a:r>
            <a:r>
              <a:rPr lang="en-US" sz="7700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hace</a:t>
            </a:r>
            <a:r>
              <a:rPr lang="en-US" sz="77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a FP </a:t>
            </a:r>
            <a:r>
              <a:rPr lang="en-US" sz="7700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relevante</a:t>
            </a:r>
            <a:r>
              <a:rPr lang="en-US" sz="77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?</a:t>
            </a:r>
          </a:p>
          <a:p>
            <a:pPr marL="857250" indent="-857250" algn="l">
              <a:lnSpc>
                <a:spcPct val="140000"/>
              </a:lnSpc>
              <a:buFont typeface="Arial"/>
              <a:buChar char="•"/>
            </a:pPr>
            <a:r>
              <a:rPr lang="en-US" sz="77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Features de FP (</a:t>
            </a:r>
            <a:r>
              <a:rPr lang="en-US" sz="7700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algunas</a:t>
            </a:r>
            <a:r>
              <a:rPr lang="en-US" sz="77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 en JS)</a:t>
            </a:r>
          </a:p>
          <a:p>
            <a:pPr marL="857250" indent="-857250" algn="l">
              <a:lnSpc>
                <a:spcPct val="140000"/>
              </a:lnSpc>
              <a:buFont typeface="Arial"/>
              <a:buChar char="•"/>
            </a:pPr>
            <a:r>
              <a:rPr lang="en-US" sz="77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CODIGO!</a:t>
            </a:r>
          </a:p>
          <a:p>
            <a:pPr marL="457200" indent="-457200" algn="l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2049795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9" y="0"/>
            <a:ext cx="9162820" cy="6870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53401"/>
            <a:ext cx="7772400" cy="268994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E233"/>
                </a:solidFill>
                <a:latin typeface="Back to the future 2002"/>
                <a:cs typeface="Back to the future 2002"/>
              </a:rPr>
              <a:t>f</a:t>
            </a:r>
            <a:r>
              <a:rPr lang="en-US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p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 </a:t>
            </a:r>
            <a:r>
              <a:rPr lang="en-US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es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 </a:t>
            </a:r>
            <a:r>
              <a:rPr lang="en-US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relevante</a:t>
            </a: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 </a:t>
            </a:r>
            <a:b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</a:br>
            <a: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POR 3 RAZONES </a:t>
            </a:r>
            <a:br>
              <a:rPr lang="en-US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</a:b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</p:spTree>
    <p:extLst>
      <p:ext uri="{BB962C8B-B14F-4D97-AF65-F5344CB8AC3E}">
        <p14:creationId xmlns:p14="http://schemas.microsoft.com/office/powerpoint/2010/main" val="346114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16236"/>
            <a:ext cx="7772400" cy="947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hipster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73" y="2187222"/>
            <a:ext cx="5354005" cy="243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72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465" y="299353"/>
            <a:ext cx="7772400" cy="1183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hipster</a:t>
            </a:r>
            <a:endParaRPr lang="en-US" sz="5500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0" y="1443113"/>
            <a:ext cx="4755444" cy="384855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40000"/>
              </a:lnSpc>
              <a:buNone/>
            </a:pPr>
            <a:r>
              <a:rPr lang="en-US" sz="57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Closures</a:t>
            </a:r>
          </a:p>
          <a:p>
            <a:pPr marL="0" indent="0" algn="ctr">
              <a:lnSpc>
                <a:spcPct val="140000"/>
              </a:lnSpc>
              <a:buNone/>
            </a:pPr>
            <a:r>
              <a:rPr lang="en-US" sz="57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Generics</a:t>
            </a:r>
          </a:p>
          <a:p>
            <a:pPr marL="0" indent="0" algn="ctr">
              <a:lnSpc>
                <a:spcPct val="140000"/>
              </a:lnSpc>
              <a:buNone/>
            </a:pPr>
            <a:r>
              <a:rPr lang="en-US" sz="57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Garbage collection</a:t>
            </a:r>
          </a:p>
          <a:p>
            <a:pPr marL="0" indent="0" algn="ctr">
              <a:lnSpc>
                <a:spcPct val="140000"/>
              </a:lnSpc>
              <a:buNone/>
            </a:pPr>
            <a:r>
              <a:rPr lang="en-US" sz="57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Code as data</a:t>
            </a:r>
          </a:p>
          <a:p>
            <a:pPr marL="0" indent="0" algn="ctr">
              <a:lnSpc>
                <a:spcPct val="140000"/>
              </a:lnSpc>
              <a:buNone/>
            </a:pPr>
            <a:r>
              <a:rPr lang="en-US" sz="57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Monads</a:t>
            </a:r>
          </a:p>
          <a:p>
            <a:pPr marL="0" indent="0" algn="ctr">
              <a:lnSpc>
                <a:spcPct val="140000"/>
              </a:lnSpc>
              <a:buNone/>
            </a:pPr>
            <a:endParaRPr lang="en-US" sz="5700" dirty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 algn="ctr">
              <a:lnSpc>
                <a:spcPct val="140000"/>
              </a:lnSpc>
              <a:buNone/>
            </a:pPr>
            <a:endParaRPr lang="en-US" sz="57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0" indent="0" algn="ctr">
              <a:lnSpc>
                <a:spcPct val="140000"/>
              </a:lnSpc>
              <a:buNone/>
            </a:pPr>
            <a:endParaRPr lang="en-US" sz="57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857250" indent="-857250" algn="ctr">
              <a:lnSpc>
                <a:spcPct val="140000"/>
              </a:lnSpc>
            </a:pPr>
            <a:endParaRPr lang="en-US" sz="90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857250" indent="-857250" algn="ctr">
              <a:lnSpc>
                <a:spcPct val="140000"/>
              </a:lnSpc>
            </a:pPr>
            <a:endParaRPr lang="en-US" sz="7700" dirty="0" smtClean="0">
              <a:solidFill>
                <a:schemeClr val="bg1"/>
              </a:solidFill>
              <a:latin typeface="HelveticaNeueLT Std Cn"/>
              <a:cs typeface="HelveticaNeueLT Std Cn"/>
            </a:endParaRPr>
          </a:p>
          <a:p>
            <a:pPr marL="457200" indent="-457200" algn="ctr"/>
            <a:endParaRPr lang="en-US" dirty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26355" y="2157435"/>
            <a:ext cx="4069310" cy="3591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endParaRPr lang="en-US" sz="7700" dirty="0" smtClean="0">
              <a:latin typeface="HelveticaNeueLT Std Cn"/>
              <a:cs typeface="HelveticaNeueLT Std Cn"/>
            </a:endParaRPr>
          </a:p>
          <a:p>
            <a:pPr marL="857250" indent="-857250">
              <a:lnSpc>
                <a:spcPct val="140000"/>
              </a:lnSpc>
            </a:pPr>
            <a:endParaRPr lang="en-US" sz="7700" dirty="0" smtClean="0">
              <a:latin typeface="HelveticaNeueLT Std Cn"/>
              <a:cs typeface="HelveticaNeueLT Std Cn"/>
            </a:endParaRPr>
          </a:p>
          <a:p>
            <a:pPr marL="457200" indent="-457200"/>
            <a:endParaRPr lang="en-US" dirty="0">
              <a:latin typeface="HelveticaNeueLT Std Cn"/>
              <a:cs typeface="HelveticaNeueLT Std C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55444" y="1374816"/>
            <a:ext cx="4092223" cy="2382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Lazy evaluation</a:t>
            </a:r>
          </a:p>
          <a:p>
            <a:pPr algn="ctr">
              <a:lnSpc>
                <a:spcPct val="14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Pattern Matching</a:t>
            </a:r>
          </a:p>
          <a:p>
            <a:pPr algn="ctr">
              <a:lnSpc>
                <a:spcPct val="14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Lexical Scope</a:t>
            </a:r>
          </a:p>
        </p:txBody>
      </p:sp>
    </p:spTree>
    <p:extLst>
      <p:ext uri="{BB962C8B-B14F-4D97-AF65-F5344CB8AC3E}">
        <p14:creationId xmlns:p14="http://schemas.microsoft.com/office/powerpoint/2010/main" val="97717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9" y="0"/>
            <a:ext cx="9162820" cy="687023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desmitifica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15" y="1365455"/>
            <a:ext cx="3360531" cy="44821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342" y="1365455"/>
            <a:ext cx="3215934" cy="448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43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9" y="0"/>
            <a:ext cx="9162820" cy="687023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59436"/>
            <a:ext cx="7772400" cy="751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FFE233"/>
                </a:solidFill>
                <a:latin typeface="Back to the future 2002"/>
                <a:cs typeface="Back to the future 2002"/>
              </a:rPr>
              <a:t>desmitifica</a:t>
            </a:r>
            <a:endParaRPr lang="en-US" dirty="0">
              <a:solidFill>
                <a:srgbClr val="FFE233"/>
              </a:solidFill>
              <a:latin typeface="Back to the future 2002"/>
              <a:cs typeface="Back to the future 200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15" y="1365455"/>
            <a:ext cx="3360531" cy="44821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342" y="1365455"/>
            <a:ext cx="3215934" cy="4485263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003215" y="6043619"/>
            <a:ext cx="3360531" cy="592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>
                <a:solidFill>
                  <a:schemeClr val="bg1"/>
                </a:solidFill>
                <a:latin typeface="HelveticaNeueLT Std Cn"/>
                <a:cs typeface="HelveticaNeueLT Std Cn"/>
              </a:rPr>
              <a:t>Recursión</a:t>
            </a:r>
            <a:endParaRPr lang="en-US" dirty="0">
              <a:solidFill>
                <a:schemeClr val="bg1"/>
              </a:solidFill>
              <a:latin typeface="HelveticaNeueLT Std Cn"/>
              <a:cs typeface="HelveticaNeueLT Std Cn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936343" y="6043619"/>
            <a:ext cx="3215934" cy="592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  <a:latin typeface="HelveticaNeueLT Std Cn"/>
                <a:cs typeface="HelveticaNeueLT Std Cn"/>
              </a:rPr>
              <a:t>Mutabilidad</a:t>
            </a:r>
            <a:endParaRPr lang="en-US" dirty="0">
              <a:solidFill>
                <a:srgbClr val="FFFFFF"/>
              </a:solidFill>
              <a:latin typeface="HelveticaNeueLT Std Cn"/>
              <a:cs typeface="HelveticaNeueLT Std Cn"/>
            </a:endParaRPr>
          </a:p>
        </p:txBody>
      </p:sp>
    </p:spTree>
    <p:extLst>
      <p:ext uri="{BB962C8B-B14F-4D97-AF65-F5344CB8AC3E}">
        <p14:creationId xmlns:p14="http://schemas.microsoft.com/office/powerpoint/2010/main" val="99738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564</Words>
  <Application>Microsoft Macintosh PowerPoint</Application>
  <PresentationFormat>On-screen Show (4:3)</PresentationFormat>
  <Paragraphs>123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PROGRAMACION funcional</vt:lpstr>
      <vt:lpstr>MOTIVACION DE esta charla</vt:lpstr>
      <vt:lpstr>DEFINICION semi-formal</vt:lpstr>
      <vt:lpstr>AGENDA</vt:lpstr>
      <vt:lpstr>fp es relevante  POR 3 RAZONES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fp en estado puro (Y TB EN JAVASCRIPT)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SCVSoft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PROGRAMACION funcional</dc:title>
  <dc:creator>Juan Pablo Saraceno</dc:creator>
  <cp:lastModifiedBy>Juan Pablo Saraceno</cp:lastModifiedBy>
  <cp:revision>25</cp:revision>
  <cp:lastPrinted>2014-02-03T00:01:56Z</cp:lastPrinted>
  <dcterms:created xsi:type="dcterms:W3CDTF">2014-01-08T16:36:02Z</dcterms:created>
  <dcterms:modified xsi:type="dcterms:W3CDTF">2014-02-03T00:25:16Z</dcterms:modified>
</cp:coreProperties>
</file>